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565" r:id="rId2"/>
    <p:sldId id="568" r:id="rId3"/>
    <p:sldId id="570" r:id="rId4"/>
    <p:sldId id="4238" r:id="rId5"/>
    <p:sldId id="4239" r:id="rId6"/>
    <p:sldId id="573" r:id="rId7"/>
    <p:sldId id="572" r:id="rId8"/>
    <p:sldId id="4240" r:id="rId9"/>
    <p:sldId id="574" r:id="rId10"/>
    <p:sldId id="575" r:id="rId11"/>
    <p:sldId id="578" r:id="rId12"/>
    <p:sldId id="576" r:id="rId13"/>
    <p:sldId id="27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E48"/>
    <a:srgbClr val="0C1752"/>
    <a:srgbClr val="F9F9F9"/>
    <a:srgbClr val="11CCDD"/>
    <a:srgbClr val="1BBFD1"/>
    <a:srgbClr val="E7C24C"/>
    <a:srgbClr val="FF0909"/>
    <a:srgbClr val="4472C4"/>
    <a:srgbClr val="D1C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721"/>
  </p:normalViewPr>
  <p:slideViewPr>
    <p:cSldViewPr snapToGrid="0" snapToObjects="1">
      <p:cViewPr varScale="1">
        <p:scale>
          <a:sx n="111" d="100"/>
          <a:sy n="111" d="100"/>
        </p:scale>
        <p:origin x="3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ocs.google.com/spreadsheets/d/1xWVZq-7y1QLE4B6nLd07RXNjKZ0Qus-A/edit?usp=sharing&amp;ouid=110125925488625529402&amp;rtpof=true&amp;sd=tru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r-ryan-ahm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134842" y="70651"/>
            <a:ext cx="48757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AGENTIC AI ENGINEERING COURSE</a:t>
            </a:r>
            <a:endParaRPr lang="en-US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47F0-3A3C-8B88-EA69-47D43DDC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EF4C2-BB0F-AA88-0EE5-3FBD43DB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6C8C8-2CAF-39FC-A646-319B421E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7C074A5-6CBA-32CC-282E-07343ED3ACD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Change video Speeds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5D656-A283-9506-DF2A-EECF14A8028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64C3B-086E-1350-EEE9-541251A6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32" y="1698853"/>
            <a:ext cx="9190182" cy="4754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065E5-E798-47DF-56D1-E83AD6398D16}"/>
              </a:ext>
            </a:extLst>
          </p:cNvPr>
          <p:cNvSpPr txBox="1"/>
          <p:nvPr/>
        </p:nvSpPr>
        <p:spPr>
          <a:xfrm>
            <a:off x="1291488" y="839101"/>
            <a:ext cx="103499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solidFill>
                  <a:srgbClr val="9D399D"/>
                </a:solidFill>
              </a:defRPr>
            </a:lvl1pPr>
          </a:lstStyle>
          <a:p>
            <a:r>
              <a:rPr lang="en-CA" b="0" dirty="0">
                <a:solidFill>
                  <a:srgbClr val="D56E48"/>
                </a:solidFill>
              </a:rPr>
              <a:t>You have the option to play lectures at different speeds: (.5x, 1x, 1.25x, 1.5x or 2x)</a:t>
            </a:r>
          </a:p>
          <a:p>
            <a:r>
              <a:rPr lang="en-CA" b="0" dirty="0">
                <a:solidFill>
                  <a:srgbClr val="D56E48"/>
                </a:solidFill>
              </a:rPr>
              <a:t>In the bottom-left corner of the video, you can change the speed of the video.</a:t>
            </a:r>
          </a:p>
        </p:txBody>
      </p:sp>
      <p:cxnSp>
        <p:nvCxnSpPr>
          <p:cNvPr id="8" name="Curved Connector 8">
            <a:extLst>
              <a:ext uri="{FF2B5EF4-FFF2-40B4-BE49-F238E27FC236}">
                <a16:creationId xmlns:a16="http://schemas.microsoft.com/office/drawing/2014/main" id="{E13A34B6-9750-54FA-378D-C2B635A4C722}"/>
              </a:ext>
            </a:extLst>
          </p:cNvPr>
          <p:cNvCxnSpPr>
            <a:cxnSpLocks/>
          </p:cNvCxnSpPr>
          <p:nvPr/>
        </p:nvCxnSpPr>
        <p:spPr>
          <a:xfrm flipV="1">
            <a:off x="1922667" y="1546987"/>
            <a:ext cx="2251812" cy="2183349"/>
          </a:xfrm>
          <a:prstGeom prst="curvedConnector3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7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1CAF0-E524-BE44-6F0C-BB353245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A5B17-813B-7008-BB93-CF6086A4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39CA0-FBB5-64B2-2979-5AF7883B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398843D-DB65-9EDA-DBDA-A63BE70CE3A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Change the video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4BB8F-78F7-40F4-073E-668235B9E4A9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F3469-DBA6-7F1F-230D-FA0EE077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43" y="1770151"/>
            <a:ext cx="9526161" cy="49509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B0F9CB-C433-9EED-4959-2F620B8EC0C6}"/>
              </a:ext>
            </a:extLst>
          </p:cNvPr>
          <p:cNvSpPr txBox="1"/>
          <p:nvPr/>
        </p:nvSpPr>
        <p:spPr>
          <a:xfrm>
            <a:off x="722168" y="692498"/>
            <a:ext cx="111672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algn="ctr">
              <a:defRPr sz="2000" b="0">
                <a:solidFill>
                  <a:srgbClr val="D56E48"/>
                </a:solidFill>
              </a:defRPr>
            </a:lvl1pPr>
          </a:lstStyle>
          <a:p>
            <a:r>
              <a:rPr lang="en-CA" dirty="0"/>
              <a:t>Udemy automatically optimizes video resolution based on your internet connection speed. Alternatively, you can select 360p, 480p, and 720p resolutions for the video quality. </a:t>
            </a:r>
          </a:p>
          <a:p>
            <a:r>
              <a:rPr lang="en-CA" dirty="0"/>
              <a:t>All course lectures are filmed with HD quality 1080p.</a:t>
            </a:r>
          </a:p>
        </p:txBody>
      </p:sp>
      <p:cxnSp>
        <p:nvCxnSpPr>
          <p:cNvPr id="13" name="Curved Connector 8">
            <a:extLst>
              <a:ext uri="{FF2B5EF4-FFF2-40B4-BE49-F238E27FC236}">
                <a16:creationId xmlns:a16="http://schemas.microsoft.com/office/drawing/2014/main" id="{BB915DB3-6BDE-F949-1E97-3F58A463ECE1}"/>
              </a:ext>
            </a:extLst>
          </p:cNvPr>
          <p:cNvCxnSpPr>
            <a:cxnSpLocks/>
          </p:cNvCxnSpPr>
          <p:nvPr/>
        </p:nvCxnSpPr>
        <p:spPr>
          <a:xfrm rot="10800000">
            <a:off x="4623462" y="1640553"/>
            <a:ext cx="2377703" cy="2303374"/>
          </a:xfrm>
          <a:prstGeom prst="curvedConnector3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4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2CA7-FB1E-E80C-23B3-C62B1622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19486-E985-D288-01CC-1A527B9B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EADD7-546E-E711-21BC-76554441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D67EB65B-24C7-7964-AB41-10DE50C8823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How do you get the Certificate of Completion?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19189-F15B-42FC-A127-B732E92A48BB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E343C2-8414-8CF9-304A-2DF3F4D960C5}"/>
              </a:ext>
            </a:extLst>
          </p:cNvPr>
          <p:cNvSpPr/>
          <p:nvPr/>
        </p:nvSpPr>
        <p:spPr>
          <a:xfrm>
            <a:off x="152399" y="798103"/>
            <a:ext cx="11774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/>
                </a:solidFill>
                <a:latin typeface="Montserrat" charset="0"/>
              </a:rPr>
              <a:t>When you complete all course modules, you will receive a certificate of completion.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204A8-05E4-CA33-B11C-7FDE45036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4"/>
          <a:stretch/>
        </p:blipFill>
        <p:spPr>
          <a:xfrm>
            <a:off x="947751" y="1367112"/>
            <a:ext cx="4303733" cy="3185681"/>
          </a:xfrm>
          <a:prstGeom prst="rect">
            <a:avLst/>
          </a:prstGeom>
          <a:ln w="5715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A5DF8-CC6D-F72D-3B19-80F8F9DE0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50257"/>
            <a:ext cx="4303733" cy="318568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58511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10BA7-83D5-BA28-4169-3E936CE3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E0EF4-240B-8B5B-8335-CAC6327B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BEFE33B-7EE9-7BFB-A39F-0F81915A552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Instructor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4BF6C-937D-3A93-9865-C5DE26F44C2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61" name="Google Shape;118;p3">
            <a:extLst>
              <a:ext uri="{FF2B5EF4-FFF2-40B4-BE49-F238E27FC236}">
                <a16:creationId xmlns:a16="http://schemas.microsoft.com/office/drawing/2014/main" id="{39877849-A867-54E4-6BC0-D81DC4FAE97C}"/>
              </a:ext>
            </a:extLst>
          </p:cNvPr>
          <p:cNvSpPr txBox="1"/>
          <p:nvPr/>
        </p:nvSpPr>
        <p:spPr>
          <a:xfrm>
            <a:off x="4241279" y="3428160"/>
            <a:ext cx="3231918" cy="86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5" rIns="0" bIns="60955" anchor="ctr" anchorCtr="0">
            <a:spAutoFit/>
          </a:bodyPr>
          <a:lstStyle/>
          <a:p>
            <a:pPr marL="0" lvl="4" algn="ctr" defTabSz="609630">
              <a:lnSpc>
                <a:spcPct val="130000"/>
              </a:lnSpc>
              <a:buClr>
                <a:srgbClr val="E7E6E6"/>
              </a:buClr>
              <a:buSzPts val="2700"/>
            </a:pPr>
            <a:r>
              <a:rPr lang="en-US" sz="2133" b="1" kern="0" dirty="0">
                <a:solidFill>
                  <a:srgbClr val="1E3D53"/>
                </a:solidFill>
                <a:latin typeface="Arial"/>
                <a:ea typeface="Arial"/>
                <a:cs typeface="Arial"/>
                <a:sym typeface="Arial"/>
              </a:rPr>
              <a:t>Dr. Ryan Ahmed</a:t>
            </a:r>
            <a:br>
              <a:rPr lang="en-US" sz="12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 dirty="0">
                <a:solidFill>
                  <a:srgbClr val="0B8ECC"/>
                </a:solidFill>
                <a:latin typeface="Arial"/>
                <a:ea typeface="Arial"/>
                <a:cs typeface="Arial"/>
                <a:sym typeface="Arial"/>
              </a:rPr>
              <a:t>Professor &amp; Best-selling Instructor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5" name="Picture 2" descr="Online Courses - Learn Anything, On Your Schedule | Udemy">
            <a:extLst>
              <a:ext uri="{FF2B5EF4-FFF2-40B4-BE49-F238E27FC236}">
                <a16:creationId xmlns:a16="http://schemas.microsoft.com/office/drawing/2014/main" id="{E87A9148-1622-44BF-8503-E57923760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b="24378"/>
          <a:stretch/>
        </p:blipFill>
        <p:spPr bwMode="auto">
          <a:xfrm>
            <a:off x="8928050" y="907669"/>
            <a:ext cx="2613324" cy="7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CFA Institute">
            <a:extLst>
              <a:ext uri="{FF2B5EF4-FFF2-40B4-BE49-F238E27FC236}">
                <a16:creationId xmlns:a16="http://schemas.microsoft.com/office/drawing/2014/main" id="{B5A32AA5-345D-6257-1522-3807CFB7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66" y="3110926"/>
            <a:ext cx="2950917" cy="15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122;p3">
            <a:extLst>
              <a:ext uri="{FF2B5EF4-FFF2-40B4-BE49-F238E27FC236}">
                <a16:creationId xmlns:a16="http://schemas.microsoft.com/office/drawing/2014/main" id="{87D0E693-CDAE-A302-1BA0-07CDA1095081}"/>
              </a:ext>
            </a:extLst>
          </p:cNvPr>
          <p:cNvSpPr txBox="1"/>
          <p:nvPr/>
        </p:nvSpPr>
        <p:spPr>
          <a:xfrm>
            <a:off x="9199507" y="1890725"/>
            <a:ext cx="2428976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sz="1867" dirty="0">
                <a:sym typeface="Arial"/>
              </a:rPr>
              <a:t>500,000+ Students</a:t>
            </a:r>
          </a:p>
        </p:txBody>
      </p:sp>
      <p:sp>
        <p:nvSpPr>
          <p:cNvPr id="68" name="Google Shape;122;p3">
            <a:extLst>
              <a:ext uri="{FF2B5EF4-FFF2-40B4-BE49-F238E27FC236}">
                <a16:creationId xmlns:a16="http://schemas.microsoft.com/office/drawing/2014/main" id="{80183A4A-F647-F343-6008-19727DBBB4E4}"/>
              </a:ext>
            </a:extLst>
          </p:cNvPr>
          <p:cNvSpPr txBox="1"/>
          <p:nvPr/>
        </p:nvSpPr>
        <p:spPr>
          <a:xfrm>
            <a:off x="8805206" y="2909542"/>
            <a:ext cx="2936865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US" sz="1867" dirty="0">
                <a:sym typeface="Arial"/>
              </a:rPr>
              <a:t>250,000+ Subs, 3M views</a:t>
            </a:r>
          </a:p>
        </p:txBody>
      </p:sp>
      <p:pic>
        <p:nvPicPr>
          <p:cNvPr id="69" name="Picture 12" descr="The YouTube logo: a history | Creative Bloq">
            <a:extLst>
              <a:ext uri="{FF2B5EF4-FFF2-40B4-BE49-F238E27FC236}">
                <a16:creationId xmlns:a16="http://schemas.microsoft.com/office/drawing/2014/main" id="{CC958130-E2AC-1602-4EE2-971B655B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91" y="2109799"/>
            <a:ext cx="2243227" cy="12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122;p3">
            <a:extLst>
              <a:ext uri="{FF2B5EF4-FFF2-40B4-BE49-F238E27FC236}">
                <a16:creationId xmlns:a16="http://schemas.microsoft.com/office/drawing/2014/main" id="{913555BD-4771-AA10-A092-6A07D3D37684}"/>
              </a:ext>
            </a:extLst>
          </p:cNvPr>
          <p:cNvSpPr txBox="1"/>
          <p:nvPr/>
        </p:nvSpPr>
        <p:spPr>
          <a:xfrm>
            <a:off x="8963134" y="4300845"/>
            <a:ext cx="2901722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/>
          <a:p>
            <a:pPr defTabSz="609630">
              <a:lnSpc>
                <a:spcPct val="130000"/>
              </a:lnSpc>
              <a:buClr>
                <a:srgbClr val="0B8ECC"/>
              </a:buClr>
              <a:buSzPts val="1600"/>
            </a:pPr>
            <a:r>
              <a:rPr lang="en-US" sz="1867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Taught L1 &amp; 2 Python &amp; AI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3C4D6F9-84AF-81CE-464F-95921098E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481" y="1269912"/>
            <a:ext cx="1881775" cy="1040511"/>
          </a:xfrm>
          <a:prstGeom prst="rect">
            <a:avLst/>
          </a:prstGeom>
        </p:spPr>
      </p:pic>
      <p:sp>
        <p:nvSpPr>
          <p:cNvPr id="72" name="Google Shape;122;p3">
            <a:extLst>
              <a:ext uri="{FF2B5EF4-FFF2-40B4-BE49-F238E27FC236}">
                <a16:creationId xmlns:a16="http://schemas.microsoft.com/office/drawing/2014/main" id="{AE7F32BA-4360-0626-E95A-0D7C95BD013C}"/>
              </a:ext>
            </a:extLst>
          </p:cNvPr>
          <p:cNvSpPr txBox="1"/>
          <p:nvPr/>
        </p:nvSpPr>
        <p:spPr>
          <a:xfrm>
            <a:off x="998672" y="2165873"/>
            <a:ext cx="2474384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/>
          <a:p>
            <a:pPr defTabSz="609630">
              <a:lnSpc>
                <a:spcPct val="130000"/>
              </a:lnSpc>
              <a:buClr>
                <a:srgbClr val="0B8ECC"/>
              </a:buClr>
              <a:buSzPts val="1600"/>
            </a:pPr>
            <a:r>
              <a:rPr lang="en-US" sz="18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M.A.Sc., Ph.D., MBA</a:t>
            </a:r>
            <a:endParaRPr lang="en-US" sz="1867" i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Picture 16" descr="General Motors | Detroit MI">
            <a:extLst>
              <a:ext uri="{FF2B5EF4-FFF2-40B4-BE49-F238E27FC236}">
                <a16:creationId xmlns:a16="http://schemas.microsoft.com/office/drawing/2014/main" id="{01014111-1951-DC70-C40C-CB0F9EE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37" y="3001680"/>
            <a:ext cx="1031452" cy="103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0" descr="Logo | Brand Identity | About Us | Samsung Canada">
            <a:extLst>
              <a:ext uri="{FF2B5EF4-FFF2-40B4-BE49-F238E27FC236}">
                <a16:creationId xmlns:a16="http://schemas.microsoft.com/office/drawing/2014/main" id="{9F4FE486-4BF9-75E8-CD51-BC88F1FBB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29688"/>
          <a:stretch/>
        </p:blipFill>
        <p:spPr bwMode="auto">
          <a:xfrm>
            <a:off x="491297" y="3752685"/>
            <a:ext cx="2882335" cy="68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122;p3">
            <a:extLst>
              <a:ext uri="{FF2B5EF4-FFF2-40B4-BE49-F238E27FC236}">
                <a16:creationId xmlns:a16="http://schemas.microsoft.com/office/drawing/2014/main" id="{562261BF-772D-BAE6-DD07-DDF06E3169FB}"/>
              </a:ext>
            </a:extLst>
          </p:cNvPr>
          <p:cNvSpPr txBox="1"/>
          <p:nvPr/>
        </p:nvSpPr>
        <p:spPr>
          <a:xfrm>
            <a:off x="571906" y="4161337"/>
            <a:ext cx="2473681" cy="45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8" rIns="0" bIns="0" anchor="t" anchorCtr="0">
            <a:spAutoFit/>
          </a:bodyPr>
          <a:lstStyle>
            <a:defPPr>
              <a:defRPr lang="en-US"/>
            </a:defPPr>
            <a:lvl1pPr defTabSz="914400">
              <a:lnSpc>
                <a:spcPct val="130000"/>
              </a:lnSpc>
              <a:buClr>
                <a:srgbClr val="0B8ECC"/>
              </a:buClr>
              <a:buSzPts val="1600"/>
              <a:buFont typeface="Arial"/>
              <a:buNone/>
              <a:defRPr sz="2800" i="1" kern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sz="1867" dirty="0">
                <a:sym typeface="Arial"/>
              </a:rPr>
              <a:t>AI &amp; EV/AV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6A936-C827-28A2-6F6B-AE0DBDCAF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740"/>
          <a:stretch/>
        </p:blipFill>
        <p:spPr>
          <a:xfrm>
            <a:off x="4471728" y="1263073"/>
            <a:ext cx="2515453" cy="21335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46DE5C-E26F-0BE2-6157-31BE0FC1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35" y="1680930"/>
            <a:ext cx="1651354" cy="2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2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2E93-9861-5016-B2FE-256197A8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64F2F-4754-148A-BA15-34C81014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CB6BE-3177-BA84-AF4B-05BD8FD5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6CD8D652-313D-A482-C612-59A89001DE0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Global Students Reach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43CF5-A37F-272F-3259-DC568788C23A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12DF05-0D4D-3DD7-65B0-1DFC4F01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383"/>
          <a:stretch/>
        </p:blipFill>
        <p:spPr>
          <a:xfrm>
            <a:off x="3120610" y="674472"/>
            <a:ext cx="5558583" cy="2336729"/>
          </a:xfrm>
          <a:prstGeom prst="rect">
            <a:avLst/>
          </a:prstGeom>
        </p:spPr>
      </p:pic>
      <p:pic>
        <p:nvPicPr>
          <p:cNvPr id="13" name="Picture 2" descr="CF Markville | HSBC">
            <a:extLst>
              <a:ext uri="{FF2B5EF4-FFF2-40B4-BE49-F238E27FC236}">
                <a16:creationId xmlns:a16="http://schemas.microsoft.com/office/drawing/2014/main" id="{62314390-9293-C719-3834-91EE2836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31" y="2862147"/>
            <a:ext cx="1254598" cy="7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azard Asset Management Canada Inc. | Sun Life Global Investments">
            <a:extLst>
              <a:ext uri="{FF2B5EF4-FFF2-40B4-BE49-F238E27FC236}">
                <a16:creationId xmlns:a16="http://schemas.microsoft.com/office/drawing/2014/main" id="{4C7B7DE3-A595-1C86-18AC-9DAACD95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7" y="2775389"/>
            <a:ext cx="1751411" cy="9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BC">
            <a:extLst>
              <a:ext uri="{FF2B5EF4-FFF2-40B4-BE49-F238E27FC236}">
                <a16:creationId xmlns:a16="http://schemas.microsoft.com/office/drawing/2014/main" id="{C5107936-1DDA-7036-9040-77B7FB58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06" y="2795337"/>
            <a:ext cx="917407" cy="91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Global, Multi-Strategy Investment Firm | Balyasny Asset Management">
            <a:extLst>
              <a:ext uri="{FF2B5EF4-FFF2-40B4-BE49-F238E27FC236}">
                <a16:creationId xmlns:a16="http://schemas.microsoft.com/office/drawing/2014/main" id="{463885C5-7694-1645-2489-D4029EC1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24" y="2862147"/>
            <a:ext cx="2133600" cy="67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iscover Bank Review">
            <a:extLst>
              <a:ext uri="{FF2B5EF4-FFF2-40B4-BE49-F238E27FC236}">
                <a16:creationId xmlns:a16="http://schemas.microsoft.com/office/drawing/2014/main" id="{3FE8ED91-E899-FACE-7B78-C2BA867CA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54" y="2686760"/>
            <a:ext cx="213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we's Home Improvement">
            <a:extLst>
              <a:ext uri="{FF2B5EF4-FFF2-40B4-BE49-F238E27FC236}">
                <a16:creationId xmlns:a16="http://schemas.microsoft.com/office/drawing/2014/main" id="{3AD74888-33F9-BCA9-F9B4-3754F2DC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0" r="18250"/>
          <a:stretch/>
        </p:blipFill>
        <p:spPr bwMode="auto">
          <a:xfrm>
            <a:off x="8570129" y="2508881"/>
            <a:ext cx="1525054" cy="12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bbyMap Barclays">
            <a:extLst>
              <a:ext uri="{FF2B5EF4-FFF2-40B4-BE49-F238E27FC236}">
                <a16:creationId xmlns:a16="http://schemas.microsoft.com/office/drawing/2014/main" id="{9277E952-4B37-A20B-BFE8-EA824D89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9" y="3838540"/>
            <a:ext cx="2189955" cy="10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FA Institute">
            <a:extLst>
              <a:ext uri="{FF2B5EF4-FFF2-40B4-BE49-F238E27FC236}">
                <a16:creationId xmlns:a16="http://schemas.microsoft.com/office/drawing/2014/main" id="{334D020D-8BB5-1BDE-A8DF-16A412C2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16" y="3602866"/>
            <a:ext cx="2459816" cy="12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otiabank Review 2024 - NerdWallet">
            <a:extLst>
              <a:ext uri="{FF2B5EF4-FFF2-40B4-BE49-F238E27FC236}">
                <a16:creationId xmlns:a16="http://schemas.microsoft.com/office/drawing/2014/main" id="{8FCFC09A-DAEB-06C5-3F99-4BA021AA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40" y="3725184"/>
            <a:ext cx="1685800" cy="9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A8BD38-FFDE-4ED0-0159-65EC4E6D76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7108" y="3933474"/>
            <a:ext cx="2133600" cy="55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52A63-2792-80E8-8AEC-18361856A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4268" y="3943597"/>
            <a:ext cx="2499177" cy="729849"/>
          </a:xfrm>
          <a:prstGeom prst="rect">
            <a:avLst/>
          </a:prstGeom>
        </p:spPr>
      </p:pic>
      <p:pic>
        <p:nvPicPr>
          <p:cNvPr id="1036" name="Picture 12" descr="ETF Company - Jefferies - ETF Stream">
            <a:extLst>
              <a:ext uri="{FF2B5EF4-FFF2-40B4-BE49-F238E27FC236}">
                <a16:creationId xmlns:a16="http://schemas.microsoft.com/office/drawing/2014/main" id="{1B7B9DE3-6225-707C-A3CA-375DC172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955" y="2749579"/>
            <a:ext cx="1622029" cy="9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8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CFA2-BD2E-F57F-DD51-64E5B97F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25F58-B47E-35F2-1DBC-DFBA0F57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25897-584C-BF0A-E016-C5F9FC57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5CA6914-B647-93F3-7930-94E5E59C7EB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Agent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18C1E-20E7-4595-F6EA-CD042580535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7605B-DCA1-EE8B-9853-0A9AA10F57C4}"/>
              </a:ext>
            </a:extLst>
          </p:cNvPr>
          <p:cNvSpPr txBox="1"/>
          <p:nvPr/>
        </p:nvSpPr>
        <p:spPr>
          <a:xfrm>
            <a:off x="154722" y="837138"/>
            <a:ext cx="11905006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AI agents are smart systems, often powered by large language models (LLMs) like GPT-5 that take your goal, figure out the steps, and then use tools to get things done with little to no supervision.</a:t>
            </a:r>
            <a:endParaRPr lang="en-CA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DF6A16-473F-E320-B60D-26160CD07E9C}"/>
              </a:ext>
            </a:extLst>
          </p:cNvPr>
          <p:cNvCxnSpPr>
            <a:cxnSpLocks/>
          </p:cNvCxnSpPr>
          <p:nvPr/>
        </p:nvCxnSpPr>
        <p:spPr>
          <a:xfrm>
            <a:off x="1513729" y="3058206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2E4BC8-F687-B56B-9A81-1AFBBBDE2B21}"/>
              </a:ext>
            </a:extLst>
          </p:cNvPr>
          <p:cNvSpPr txBox="1"/>
          <p:nvPr/>
        </p:nvSpPr>
        <p:spPr>
          <a:xfrm>
            <a:off x="43602" y="1875722"/>
            <a:ext cx="1632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i="1" dirty="0">
                <a:latin typeface="Montserrat" panose="00000500000000000000" pitchFamily="2" charset="0"/>
              </a:rPr>
              <a:t>Book a Hotel </a:t>
            </a:r>
            <a:r>
              <a:rPr lang="en-CA" i="1" dirty="0">
                <a:latin typeface="Montserrat" panose="00000500000000000000" pitchFamily="2" charset="0"/>
              </a:rPr>
              <a:t>in Mexico City from December 18 to 28, budget is 300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0594D-C99A-E7B7-AE99-51FD810D18F1}"/>
              </a:ext>
            </a:extLst>
          </p:cNvPr>
          <p:cNvSpPr txBox="1"/>
          <p:nvPr/>
        </p:nvSpPr>
        <p:spPr>
          <a:xfrm>
            <a:off x="2337296" y="367553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Planning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16CAE-A92A-38D2-60A0-9246A646B206}"/>
              </a:ext>
            </a:extLst>
          </p:cNvPr>
          <p:cNvSpPr txBox="1"/>
          <p:nvPr/>
        </p:nvSpPr>
        <p:spPr>
          <a:xfrm>
            <a:off x="4278334" y="4008524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Memory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0409018-503A-CDDC-ADD6-3CC3815FF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442" y="2771758"/>
            <a:ext cx="1834309" cy="99550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A0692-9FC6-2BE1-9748-ECCCCEE70F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78831" y="1998659"/>
            <a:ext cx="1226688" cy="2475960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6EF781-29A8-E841-8119-04E2EB6607C7}"/>
              </a:ext>
            </a:extLst>
          </p:cNvPr>
          <p:cNvCxnSpPr>
            <a:cxnSpLocks/>
          </p:cNvCxnSpPr>
          <p:nvPr/>
        </p:nvCxnSpPr>
        <p:spPr>
          <a:xfrm>
            <a:off x="4953501" y="3351369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BE7BE27C-5A89-9441-7A66-A915E4EC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457" y="4053076"/>
            <a:ext cx="1494841" cy="14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A75BC8F7-C6F8-3558-C156-74D540EA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96" y="4146527"/>
            <a:ext cx="1611418" cy="161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DB09F3-A1C2-7DFA-EC3C-976952B73547}"/>
              </a:ext>
            </a:extLst>
          </p:cNvPr>
          <p:cNvSpPr/>
          <p:nvPr/>
        </p:nvSpPr>
        <p:spPr>
          <a:xfrm>
            <a:off x="3807621" y="2529643"/>
            <a:ext cx="2219851" cy="1057127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D6759-4768-D13E-8AEB-85B2BCDB8552}"/>
              </a:ext>
            </a:extLst>
          </p:cNvPr>
          <p:cNvSpPr txBox="1"/>
          <p:nvPr/>
        </p:nvSpPr>
        <p:spPr>
          <a:xfrm>
            <a:off x="6491439" y="3777691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Tools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51D7F6F-2188-D8B3-A493-C1E31DA1F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8" name="Picture 4" descr="ChatGPT Logo transparent PNG - StickPNG">
            <a:extLst>
              <a:ext uri="{FF2B5EF4-FFF2-40B4-BE49-F238E27FC236}">
                <a16:creationId xmlns:a16="http://schemas.microsoft.com/office/drawing/2014/main" id="{BDA40C4D-D54D-6AAE-6B3A-1060CFEE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71" y="1754067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34373B8-8888-A3AC-22FB-51629C75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71" y="4072288"/>
            <a:ext cx="1309568" cy="13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86B3C-33D5-E67D-3B0F-10A545561892}"/>
              </a:ext>
            </a:extLst>
          </p:cNvPr>
          <p:cNvSpPr/>
          <p:nvPr/>
        </p:nvSpPr>
        <p:spPr>
          <a:xfrm>
            <a:off x="2210215" y="1524188"/>
            <a:ext cx="6773790" cy="40736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A97A3-739B-CBA1-53FF-4AC6F09A15F4}"/>
              </a:ext>
            </a:extLst>
          </p:cNvPr>
          <p:cNvSpPr txBox="1"/>
          <p:nvPr/>
        </p:nvSpPr>
        <p:spPr>
          <a:xfrm>
            <a:off x="2312628" y="1648896"/>
            <a:ext cx="21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Montserrat" panose="00000500000000000000" pitchFamily="2" charset="0"/>
              </a:rPr>
              <a:t>AI Agent</a:t>
            </a:r>
            <a:endParaRPr lang="en-CA" b="1" dirty="0">
              <a:latin typeface="Montserrat" panose="000005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081E38-B172-DF95-0DFE-765D738F5CFC}"/>
              </a:ext>
            </a:extLst>
          </p:cNvPr>
          <p:cNvCxnSpPr>
            <a:cxnSpLocks/>
          </p:cNvCxnSpPr>
          <p:nvPr/>
        </p:nvCxnSpPr>
        <p:spPr>
          <a:xfrm>
            <a:off x="9086216" y="3019898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561F6F-7AE8-1EEF-4B9D-1AF609310413}"/>
              </a:ext>
            </a:extLst>
          </p:cNvPr>
          <p:cNvSpPr txBox="1"/>
          <p:nvPr/>
        </p:nvSpPr>
        <p:spPr>
          <a:xfrm>
            <a:off x="7064602" y="1622838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Guardrails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3027D-152D-62F7-3153-E784F29D5946}"/>
              </a:ext>
            </a:extLst>
          </p:cNvPr>
          <p:cNvSpPr txBox="1"/>
          <p:nvPr/>
        </p:nvSpPr>
        <p:spPr>
          <a:xfrm>
            <a:off x="7174239" y="2882280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Handoffs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62687-5D2E-23DA-BC4B-FA8E94B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61" y="1988453"/>
            <a:ext cx="808364" cy="8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794D69C-956B-2D1C-A897-32EF2B83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61" y="3231379"/>
            <a:ext cx="787278" cy="7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E94D3D8-0960-508D-F14E-4632B7D3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79" y="2026777"/>
            <a:ext cx="2075703" cy="207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" grpId="0" animBg="1"/>
      <p:bldP spid="15" grpId="0"/>
      <p:bldP spid="17" grpId="0" animBg="1"/>
      <p:bldP spid="20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C216-1076-8B9E-4EBA-42983FA7B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F6C403-6391-D567-C085-2CA37BCB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6EB66-936B-8628-6C85-CBFD1CE6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A4B67642-69A2-E57E-DAB7-3B8A716F06D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Agent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F6B9-BC69-8F9A-3181-2C17B0E264E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ED04DDE-3319-801D-24D6-C7B470612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C4018-92D0-4136-12D9-107E8CBF2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30" y="1081137"/>
            <a:ext cx="5137021" cy="38212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0CC01A-61F9-7102-DA0A-04F4F172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22" y="1241989"/>
            <a:ext cx="6746539" cy="31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3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17EF2-AB95-6FCA-3F07-F6B9D0D7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99AB7-5D37-A013-F362-D21E5698BD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75BA6-4FC4-9ACF-6E3E-193BEE24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55F104-A74E-EAA9-DBF2-A0114B4EC8CF}"/>
              </a:ext>
            </a:extLst>
          </p:cNvPr>
          <p:cNvSpPr/>
          <p:nvPr/>
        </p:nvSpPr>
        <p:spPr>
          <a:xfrm>
            <a:off x="293914" y="793804"/>
            <a:ext cx="46475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COURSE 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EDB-BD4B-3CDE-13DF-350A7231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41D7-3EF1-50A1-A652-23D8DC2C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44090-3C16-2C90-8867-0A421390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A336A-354A-E28E-FB5B-2076E25D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0181953F-319C-0E29-E556-AE29C18DA38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Course 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E923-81E9-2EA9-1E4C-CB63806F8A62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99C4A-27ED-51FB-57CF-DDA093DA1CE4}"/>
              </a:ext>
            </a:extLst>
          </p:cNvPr>
          <p:cNvSpPr txBox="1"/>
          <p:nvPr/>
        </p:nvSpPr>
        <p:spPr>
          <a:xfrm>
            <a:off x="3486903" y="844189"/>
            <a:ext cx="9192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Check the course outline </a:t>
            </a:r>
            <a:r>
              <a:rPr lang="en-US" b="1" dirty="0">
                <a:hlinkClick r:id="rId4"/>
              </a:rPr>
              <a:t>here: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9032-9241-CA98-1142-B5E8F9F9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78" y="1213521"/>
            <a:ext cx="6887323" cy="54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34C6-3773-6BB5-402E-82C6BED1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67654-D06D-22DE-9271-1B9D109A1C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2CE0D-C09F-CBE9-478A-95CEBE4E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9" y="2590801"/>
            <a:ext cx="7583721" cy="4263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925A66-BE68-12C2-079F-D989ECE0C6ED}"/>
              </a:ext>
            </a:extLst>
          </p:cNvPr>
          <p:cNvSpPr/>
          <p:nvPr/>
        </p:nvSpPr>
        <p:spPr>
          <a:xfrm>
            <a:off x="293914" y="793804"/>
            <a:ext cx="46475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COURSE KEY SUCCESS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19B39-3023-3DCE-DBA3-9D0260E7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18E27-A80D-818C-955E-A5A00A20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2B9FF-24ED-DAAA-A36E-2BA7A95F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0880-0DF2-FEE1-909F-F7F65133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54D7286-0A87-4B7B-5516-986D35980AFF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Success Tips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A659F-23B5-5FE0-6B6E-82FADE60CDF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5FB9B-CB34-259C-4385-0D7A194617B8}"/>
              </a:ext>
            </a:extLst>
          </p:cNvPr>
          <p:cNvSpPr txBox="1"/>
          <p:nvPr/>
        </p:nvSpPr>
        <p:spPr>
          <a:xfrm>
            <a:off x="722168" y="692498"/>
            <a:ext cx="111672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algn="ctr">
              <a:defRPr sz="2000" b="0">
                <a:solidFill>
                  <a:srgbClr val="D56E48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18" name="Shape 288">
            <a:extLst>
              <a:ext uri="{FF2B5EF4-FFF2-40B4-BE49-F238E27FC236}">
                <a16:creationId xmlns:a16="http://schemas.microsoft.com/office/drawing/2014/main" id="{38C6C87D-6697-104A-7E1E-8BD1CCCDB9ED}"/>
              </a:ext>
            </a:extLst>
          </p:cNvPr>
          <p:cNvSpPr/>
          <p:nvPr/>
        </p:nvSpPr>
        <p:spPr>
          <a:xfrm>
            <a:off x="419587" y="835160"/>
            <a:ext cx="2743200" cy="2743200"/>
          </a:xfrm>
          <a:prstGeom prst="ellipse">
            <a:avLst/>
          </a:prstGeom>
          <a:solidFill>
            <a:srgbClr val="D56E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Learn by Doing!</a:t>
            </a:r>
          </a:p>
        </p:txBody>
      </p:sp>
      <p:sp>
        <p:nvSpPr>
          <p:cNvPr id="19" name="Shape 288">
            <a:extLst>
              <a:ext uri="{FF2B5EF4-FFF2-40B4-BE49-F238E27FC236}">
                <a16:creationId xmlns:a16="http://schemas.microsoft.com/office/drawing/2014/main" id="{37D1F6F3-F113-7358-9AAC-6BC15EA0DAE1}"/>
              </a:ext>
            </a:extLst>
          </p:cNvPr>
          <p:cNvSpPr/>
          <p:nvPr/>
        </p:nvSpPr>
        <p:spPr>
          <a:xfrm>
            <a:off x="3134701" y="2156459"/>
            <a:ext cx="2743200" cy="2743200"/>
          </a:xfrm>
          <a:prstGeom prst="ellipse">
            <a:avLst/>
          </a:prstGeom>
          <a:solidFill>
            <a:srgbClr val="0C175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171459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uLnTx/>
                <a:uFillTx/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Solve Practice Opportunities</a:t>
            </a:r>
          </a:p>
        </p:txBody>
      </p:sp>
      <p:sp>
        <p:nvSpPr>
          <p:cNvPr id="20" name="Shape 288">
            <a:extLst>
              <a:ext uri="{FF2B5EF4-FFF2-40B4-BE49-F238E27FC236}">
                <a16:creationId xmlns:a16="http://schemas.microsoft.com/office/drawing/2014/main" id="{397AE90D-D0E2-12A6-2FA1-5A72AC921DA2}"/>
              </a:ext>
            </a:extLst>
          </p:cNvPr>
          <p:cNvSpPr/>
          <p:nvPr/>
        </p:nvSpPr>
        <p:spPr>
          <a:xfrm>
            <a:off x="5913876" y="984242"/>
            <a:ext cx="2743200" cy="2743200"/>
          </a:xfrm>
          <a:prstGeom prst="ellipse">
            <a:avLst/>
          </a:prstGeom>
          <a:solidFill>
            <a:srgbClr val="11CCDD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 algn="ctr" defTabSz="171459" hangingPunct="0">
              <a:lnSpc>
                <a:spcPct val="110000"/>
              </a:lnSpc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0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Build a Portfolio of Projects</a:t>
            </a:r>
          </a:p>
        </p:txBody>
      </p:sp>
      <p:sp>
        <p:nvSpPr>
          <p:cNvPr id="27" name="Shape 288">
            <a:extLst>
              <a:ext uri="{FF2B5EF4-FFF2-40B4-BE49-F238E27FC236}">
                <a16:creationId xmlns:a16="http://schemas.microsoft.com/office/drawing/2014/main" id="{294752F2-A63F-A72D-E1E8-1DEA8E26DD80}"/>
              </a:ext>
            </a:extLst>
          </p:cNvPr>
          <p:cNvSpPr/>
          <p:nvPr/>
        </p:nvSpPr>
        <p:spPr>
          <a:xfrm>
            <a:off x="8673558" y="2156459"/>
            <a:ext cx="2743200" cy="2743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 algn="ctr" defTabSz="171459" hangingPunct="0">
              <a:lnSpc>
                <a:spcPct val="110000"/>
              </a:lnSpc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000" b="1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Montserrat" panose="00000500000000000000" pitchFamily="2" charset="0"/>
                <a:ea typeface="Arial"/>
                <a:cs typeface="Arial"/>
                <a:sym typeface="Helvetica Neue UltraLight"/>
              </a:rPr>
              <a:t>Leverage LinkedIn to share your work &amp; maximize Reach!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FAA30-814E-CF7B-013D-8FFC3E5541DC}"/>
              </a:ext>
            </a:extLst>
          </p:cNvPr>
          <p:cNvSpPr txBox="1"/>
          <p:nvPr/>
        </p:nvSpPr>
        <p:spPr>
          <a:xfrm>
            <a:off x="980746" y="5771480"/>
            <a:ext cx="803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LinkedIn Link: </a:t>
            </a:r>
            <a:r>
              <a:rPr lang="en-CA" sz="2400" dirty="0">
                <a:hlinkClick r:id="rId4"/>
              </a:rPr>
              <a:t>https://www.linkedin.com/in/dr-ryan-ahmed/</a:t>
            </a:r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65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7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401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Ryan Ahmed</cp:lastModifiedBy>
  <cp:revision>448</cp:revision>
  <dcterms:created xsi:type="dcterms:W3CDTF">2019-11-18T17:58:36Z</dcterms:created>
  <dcterms:modified xsi:type="dcterms:W3CDTF">2025-09-15T21:16:56Z</dcterms:modified>
</cp:coreProperties>
</file>